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62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19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36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37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5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08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57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6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69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21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76FE13D-6607-41D2-BE6B-BD9A8A2C83B2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251D7E0-56A5-4A9F-96EB-00CCF44875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09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tr.wikipedia.org/wiki/badem" TargetMode="External"/><Relationship Id="rId7" Type="http://schemas.openxmlformats.org/officeDocument/2006/relationships/hyperlink" Target="http://commons.wikimedia.org/wiki/file:pistachios_in_shells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wiki.poljoinfo.com/orah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www.flickr.com/photos/64448029@N05/8722536597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flickr.com/photos/vanjarudic/81198361" TargetMode="External"/><Relationship Id="rId7" Type="http://schemas.openxmlformats.org/officeDocument/2006/relationships/hyperlink" Target="http://sweetgreenhr.blogspot.com/2010/08/mahune-s-bademima-i-timijanom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flavorexplosions.com/blog/tag/fish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wiki.poljoinfo.com/jabuk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090837-37A7-43C8-9064-EF06A34A3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Zdrava prehrana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775768-0767-417B-AFE0-BEEE65652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802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6EA17-B36C-478F-A560-CFF9029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7803FA-E7C1-409E-9953-363DC6E2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69295194-042B-4262-AC88-5D959BFC1204}"/>
              </a:ext>
            </a:extLst>
          </p:cNvPr>
          <p:cNvSpPr/>
          <p:nvPr/>
        </p:nvSpPr>
        <p:spPr>
          <a:xfrm>
            <a:off x="1176129" y="2057400"/>
            <a:ext cx="3648268" cy="3702735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fdc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840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55B73-0664-4475-9CDF-0039F09A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609600"/>
            <a:ext cx="10309393" cy="1356360"/>
          </a:xfrm>
        </p:spPr>
        <p:txBody>
          <a:bodyPr>
            <a:normAutofit fontScale="90000"/>
          </a:bodyPr>
          <a:lstStyle/>
          <a:p>
            <a:r>
              <a:rPr lang="hr-HR" dirty="0"/>
              <a:t>Pitanje 3: Koja namirnica NIJE </a:t>
            </a:r>
            <a:r>
              <a:rPr lang="hr-HR" sz="4400" dirty="0"/>
              <a:t>bogata bjelančevinama, zdravim masnoćama, mineralima i vitaminom B?</a:t>
            </a:r>
            <a:endParaRPr lang="hr-HR" dirty="0"/>
          </a:p>
        </p:txBody>
      </p:sp>
      <p:pic>
        <p:nvPicPr>
          <p:cNvPr id="5" name="Rezervirano mjesto sadržaja 4" descr="Slika na kojoj se prikazuje voće, orah, hrpa, različito&#10;&#10;Opis je automatski generiran">
            <a:extLst>
              <a:ext uri="{FF2B5EF4-FFF2-40B4-BE49-F238E27FC236}">
                <a16:creationId xmlns:a16="http://schemas.microsoft.com/office/drawing/2014/main" id="{222980EF-9892-445D-8C9E-2DC471FD8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127" y="2323670"/>
            <a:ext cx="2154389" cy="1602866"/>
          </a:xfrm>
        </p:spPr>
      </p:pic>
      <p:pic>
        <p:nvPicPr>
          <p:cNvPr id="8" name="Slika 7" descr="Slika na kojoj se prikazuje orah, voće, stog&#10;&#10;Opis je automatski generiran">
            <a:extLst>
              <a:ext uri="{FF2B5EF4-FFF2-40B4-BE49-F238E27FC236}">
                <a16:creationId xmlns:a16="http://schemas.microsoft.com/office/drawing/2014/main" id="{52EF7004-EBB1-4F4C-8E61-AA61662AB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68103" y="2264172"/>
            <a:ext cx="2927897" cy="1944281"/>
          </a:xfrm>
          <a:prstGeom prst="rect">
            <a:avLst/>
          </a:prstGeom>
        </p:spPr>
      </p:pic>
      <p:pic>
        <p:nvPicPr>
          <p:cNvPr id="11" name="Slika 10" descr="Slika na kojoj se prikazuje voće, orah, hrpa, trgovina&#10;&#10;Opis je automatski generiran">
            <a:extLst>
              <a:ext uri="{FF2B5EF4-FFF2-40B4-BE49-F238E27FC236}">
                <a16:creationId xmlns:a16="http://schemas.microsoft.com/office/drawing/2014/main" id="{0FF7CEF9-F86A-44B7-B408-CCF6088B0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52021" y="2420640"/>
            <a:ext cx="2117369" cy="1408926"/>
          </a:xfrm>
          <a:prstGeom prst="rect">
            <a:avLst/>
          </a:prstGeom>
        </p:spPr>
      </p:pic>
      <p:pic>
        <p:nvPicPr>
          <p:cNvPr id="14" name="Slika 13" descr="Slika na kojoj se prikazuje slastice&#10;&#10;Opis je automatski generiran">
            <a:extLst>
              <a:ext uri="{FF2B5EF4-FFF2-40B4-BE49-F238E27FC236}">
                <a16:creationId xmlns:a16="http://schemas.microsoft.com/office/drawing/2014/main" id="{F2E4CE38-02DB-457C-A20B-52459344C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76630" y="2304345"/>
            <a:ext cx="2094761" cy="18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7CDCA-E8CD-40E3-9198-F3E43845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09628A-2106-4E69-8F68-2C35A2A8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38504526-C1D9-487E-97A2-15B7A765DF49}"/>
              </a:ext>
            </a:extLst>
          </p:cNvPr>
          <p:cNvSpPr/>
          <p:nvPr/>
        </p:nvSpPr>
        <p:spPr>
          <a:xfrm>
            <a:off x="1539551" y="2248678"/>
            <a:ext cx="3564294" cy="331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25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6EA17-B36C-478F-A560-CFF9029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7803FA-E7C1-409E-9953-363DC6E2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69295194-042B-4262-AC88-5D959BFC1204}"/>
              </a:ext>
            </a:extLst>
          </p:cNvPr>
          <p:cNvSpPr/>
          <p:nvPr/>
        </p:nvSpPr>
        <p:spPr>
          <a:xfrm>
            <a:off x="1176129" y="2057400"/>
            <a:ext cx="3648268" cy="3702735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fdc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55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79BCA6-47E1-4529-812D-45FE369A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FD235A-1FAA-49A3-8323-3C8BE175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Edukacija</a:t>
            </a:r>
          </a:p>
          <a:p>
            <a:r>
              <a:rPr lang="hr-HR" dirty="0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68999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94F3C7-912B-46C9-B785-1D34BAB3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hrane prema podrijetlu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7D761A-6480-4007-9643-2AB5A5C47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Hrana biljnog podrijetla: kruh i pecivo, voće, povrće, žitarice, orašasti plodovi</a:t>
            </a:r>
          </a:p>
          <a:p>
            <a:r>
              <a:rPr lang="hr-HR" sz="3200" dirty="0"/>
              <a:t>Hrana životinjskog podrijetla: mlijeko, jaja, meso i mesne prerađevine, mliječni proizvodi, riba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0289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281F20-AE04-4605-B213-DB425BD5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81608"/>
            <a:ext cx="9875520" cy="1356360"/>
          </a:xfrm>
        </p:spPr>
        <p:txBody>
          <a:bodyPr/>
          <a:lstStyle/>
          <a:p>
            <a:r>
              <a:rPr lang="hr-HR"/>
              <a:t>O hrani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D93899-335C-4E46-B032-074DC069B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Mlijeko i mliječni proizvodi – sadrže  kalcij važan za zube i kosti</a:t>
            </a:r>
          </a:p>
          <a:p>
            <a:r>
              <a:rPr lang="hr-HR" sz="3200" dirty="0"/>
              <a:t>Riba, meso, jaja i mahunarke – bogate bjelančevinama važne za razvoj mišića i rast organizma</a:t>
            </a:r>
          </a:p>
          <a:p>
            <a:r>
              <a:rPr lang="hr-HR" sz="3200" dirty="0"/>
              <a:t>Žitarice -  izvor ugljikohidrata, daju energiju</a:t>
            </a:r>
          </a:p>
          <a:p>
            <a:r>
              <a:rPr lang="hr-HR" sz="3200" dirty="0"/>
              <a:t>Orašasti plodovi – bogati bjelančevinama, zdravih masnoća, minerala i vitamina B</a:t>
            </a:r>
          </a:p>
        </p:txBody>
      </p:sp>
    </p:spTree>
    <p:extLst>
      <p:ext uri="{BB962C8B-B14F-4D97-AF65-F5344CB8AC3E}">
        <p14:creationId xmlns:p14="http://schemas.microsoft.com/office/powerpoint/2010/main" val="155467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55B73-0664-4475-9CDF-0039F09A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Pitanje 1: Izbaci uljeza</a:t>
            </a:r>
          </a:p>
        </p:txBody>
      </p:sp>
      <p:pic>
        <p:nvPicPr>
          <p:cNvPr id="5" name="Slika 4" descr="Slika na kojoj se prikazuje stol, sjedenje, na zatvorenom, jaje&#10;&#10;Opis je automatski generiran">
            <a:extLst>
              <a:ext uri="{FF2B5EF4-FFF2-40B4-BE49-F238E27FC236}">
                <a16:creationId xmlns:a16="http://schemas.microsoft.com/office/drawing/2014/main" id="{20A11E7A-57C2-4E0E-B498-479C2C279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078" y="2443999"/>
            <a:ext cx="2104612" cy="1578459"/>
          </a:xfrm>
          <a:prstGeom prst="rect">
            <a:avLst/>
          </a:prstGeom>
        </p:spPr>
      </p:pic>
      <p:pic>
        <p:nvPicPr>
          <p:cNvPr id="8" name="Slika 7" descr="Slika na kojoj se prikazuje tanjur, hrana, bijelo, jelo&#10;&#10;Opis je automatski generiran">
            <a:extLst>
              <a:ext uri="{FF2B5EF4-FFF2-40B4-BE49-F238E27FC236}">
                <a16:creationId xmlns:a16="http://schemas.microsoft.com/office/drawing/2014/main" id="{4AEAE03D-40CA-423F-8E47-B3F465087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64156" y="2437978"/>
            <a:ext cx="2394301" cy="1590500"/>
          </a:xfrm>
          <a:prstGeom prst="rect">
            <a:avLst/>
          </a:prstGeom>
        </p:spPr>
      </p:pic>
      <p:pic>
        <p:nvPicPr>
          <p:cNvPr id="11" name="Slika 10" descr="Slika na kojoj se prikazuje hrana, grah, na zatvorenom, tanjur&#10;&#10;Opis je automatski generiran">
            <a:extLst>
              <a:ext uri="{FF2B5EF4-FFF2-40B4-BE49-F238E27FC236}">
                <a16:creationId xmlns:a16="http://schemas.microsoft.com/office/drawing/2014/main" id="{56813031-ECAA-4E30-B16E-2BA6191B6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80876" y="2464984"/>
            <a:ext cx="2717815" cy="1426853"/>
          </a:xfrm>
          <a:prstGeom prst="rect">
            <a:avLst/>
          </a:prstGeom>
        </p:spPr>
      </p:pic>
      <p:pic>
        <p:nvPicPr>
          <p:cNvPr id="14" name="Slika 13" descr="Slika na kojoj se prikazuje na zatvorenom, voće, jabuka, narezano&#10;&#10;Opis je automatski generiran">
            <a:extLst>
              <a:ext uri="{FF2B5EF4-FFF2-40B4-BE49-F238E27FC236}">
                <a16:creationId xmlns:a16="http://schemas.microsoft.com/office/drawing/2014/main" id="{F6E05E2F-6DF0-4D40-B5DA-BA479EE9C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38050" y="2264954"/>
            <a:ext cx="2283640" cy="18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7CDCA-E8CD-40E3-9198-F3E43845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09628A-2106-4E69-8F68-2C35A2A8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38504526-C1D9-487E-97A2-15B7A765DF49}"/>
              </a:ext>
            </a:extLst>
          </p:cNvPr>
          <p:cNvSpPr/>
          <p:nvPr/>
        </p:nvSpPr>
        <p:spPr>
          <a:xfrm>
            <a:off x="1539551" y="2248678"/>
            <a:ext cx="3564294" cy="331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46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6EA17-B36C-478F-A560-CFF9029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7803FA-E7C1-409E-9953-363DC6E2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69295194-042B-4262-AC88-5D959BFC1204}"/>
              </a:ext>
            </a:extLst>
          </p:cNvPr>
          <p:cNvSpPr/>
          <p:nvPr/>
        </p:nvSpPr>
        <p:spPr>
          <a:xfrm>
            <a:off x="1176129" y="2057400"/>
            <a:ext cx="3648268" cy="3702735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fdc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806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55B73-0664-4475-9CDF-0039F09A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Pitanje 2: Koja namirnica NIJE izvor ugljikohidrata: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AF097D-6481-480B-97ED-A6D7F43E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76061"/>
            <a:ext cx="9872871" cy="4038600"/>
          </a:xfrm>
        </p:spPr>
        <p:txBody>
          <a:bodyPr/>
          <a:lstStyle/>
          <a:p>
            <a:pPr marL="502920" indent="-457200">
              <a:buFont typeface="+mj-lt"/>
              <a:buAutoNum type="alphaLcParenR"/>
            </a:pPr>
            <a:r>
              <a:rPr lang="hr-HR" dirty="0"/>
              <a:t>Zob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/>
              <a:t>Pšenica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/>
              <a:t>Mlijeko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/>
              <a:t>Ječam</a:t>
            </a:r>
          </a:p>
          <a:p>
            <a:pPr marL="502920" indent="-457200">
              <a:buFont typeface="+mj-lt"/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801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7CDCA-E8CD-40E3-9198-F3E43845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09628A-2106-4E69-8F68-2C35A2A8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38504526-C1D9-487E-97A2-15B7A765DF49}"/>
              </a:ext>
            </a:extLst>
          </p:cNvPr>
          <p:cNvSpPr/>
          <p:nvPr/>
        </p:nvSpPr>
        <p:spPr>
          <a:xfrm>
            <a:off x="1539551" y="2248678"/>
            <a:ext cx="3564294" cy="331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091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115</TotalTime>
  <Words>137</Words>
  <Application>Microsoft Office PowerPoint</Application>
  <PresentationFormat>Široki zaslon</PresentationFormat>
  <Paragraphs>28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5" baseType="lpstr">
      <vt:lpstr>Corbel</vt:lpstr>
      <vt:lpstr>Temeljno</vt:lpstr>
      <vt:lpstr>Zdrava prehrana</vt:lpstr>
      <vt:lpstr>Sadržaj</vt:lpstr>
      <vt:lpstr>Podjela hrane prema podrijetlu</vt:lpstr>
      <vt:lpstr>O hrani </vt:lpstr>
      <vt:lpstr>Pitanje 1: Izbaci uljeza</vt:lpstr>
      <vt:lpstr>TOČNO</vt:lpstr>
      <vt:lpstr>NETOČNO</vt:lpstr>
      <vt:lpstr>Pitanje 2: Koja namirnica NIJE izvor ugljikohidrata:</vt:lpstr>
      <vt:lpstr>TOČNO</vt:lpstr>
      <vt:lpstr>NETOČNO</vt:lpstr>
      <vt:lpstr>Pitanje 3: Koja namirnica NIJE bogata bjelančevinama, zdravim masnoćama, mineralima i vitaminom B?</vt:lpstr>
      <vt:lpstr>TOČNO</vt:lpstr>
      <vt:lpstr>NETOČNO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prehrana</dc:title>
  <dc:creator>Marija Draganjac</dc:creator>
  <cp:lastModifiedBy>Marija Draganjac</cp:lastModifiedBy>
  <cp:revision>6</cp:revision>
  <dcterms:created xsi:type="dcterms:W3CDTF">2021-09-29T09:49:25Z</dcterms:created>
  <dcterms:modified xsi:type="dcterms:W3CDTF">2021-10-04T09:10:29Z</dcterms:modified>
</cp:coreProperties>
</file>